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0" r:id="rId8"/>
    <p:sldId id="261" r:id="rId9"/>
    <p:sldId id="262" r:id="rId10"/>
    <p:sldId id="263" r:id="rId11"/>
    <p:sldId id="267" r:id="rId12"/>
    <p:sldId id="264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1053"/>
    <a:srgbClr val="C105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jp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2058A5-21EF-455B-B050-C86D47ED2A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6D2BB0A-F448-40CA-8E39-F63983297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431C7D-B00C-48AD-B44B-970C17C09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9FDEC9-4152-4C6F-A228-C59D04717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5441BB-89CF-463E-831B-7CE39278D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2301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991B18-4A16-489C-8F0B-5146384E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AFD5333-F173-4412-BA8B-810FB9F544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2A4461-D6B9-460A-BADE-0F5D8A874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053C36-37AD-4EBB-A10A-D7038B7FC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8217ED-8AA6-4A20-B17F-2D990BF19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6950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B177C29-311B-45E4-BC2C-6093426D87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0CD3628-800C-4F41-895F-6F37F48876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81D6E84-0ACF-455B-BB41-6050C0301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A1E5AE-FA7E-40F1-92F9-961458B57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E188F9-884E-491D-BD4B-D06482B89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1760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50FB40-FF30-48D5-B154-6226403F2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8AA23C-7BDD-414D-9F7E-F929726DE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603B49-478B-4330-9BDA-3DBEC2887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9B64B0-86CB-47EB-A033-A80B6E699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B9685A0-A5BF-47BD-A4C1-E68A64653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8985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EFB727-ACA8-4696-8D62-DDB573432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BE87FA-1611-42EE-8A68-63B6CBE02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549CE1-C05F-4AE5-9308-C96AA3F17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5FC636-6056-4BF9-BC33-B4387A9A9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D900A0-CB29-415C-8335-A3565B876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7449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E8F128-2765-481F-BDED-9B41A6476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707B4B-9D28-4E7E-9AEC-8B013F1CA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A93D625-1A04-42F6-9357-388439204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EAAC6D1-8021-482D-85CF-F544DF36C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55291F6-CA93-40C4-9B18-544D4DC38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32D37DD-4248-4883-9C10-784AB83B9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880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E07DFE-38FB-44FF-A2B3-0287CEE9A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784DEFA-477E-4A9D-8F18-DB6B2057D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8C2C414-A21D-48A3-B958-48BCF157C1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449AC85-C3BB-4476-93E6-028BC9426B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A09903D-D5E6-4BFA-9998-3995A06935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2795FAA-04AE-408B-8C39-8188CC53A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10C9DC8-545F-40CD-A642-0417324E5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F340BE9-BA6C-48BB-B0A2-E41F6CED6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542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8EE43B-AA5E-4809-A626-2775BD4A5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3B22F44-13D0-4B08-A9C1-3C4C3A670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E1C5632-3D45-4206-95E9-AFBCA79BD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8F9FD8B-39DB-4868-990E-95717714B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2407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628C468-4387-4F45-90F2-2153D038A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7C96565-3B75-4CC8-A423-D3F52BB31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C31A793-B5FF-44ED-A1EF-29A5B32C6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2380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4BD2DE-0686-45D7-BFBE-BD2ED8F44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200AAD-6418-4E49-8E2E-6E01B91DB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432ACDB-53EE-4263-B0D1-49F77C058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905F835-154B-4EEB-BB86-A3466D848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7E15E26-B974-4309-8105-146EB35FE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AC445C6-C4ED-4651-A225-0A958B8A9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6361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975D77-B546-439C-9205-3F41B7CB5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84F64AA-42F3-40F7-A60C-17FBF24311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6B99C2D-F55B-4EA6-9650-4D325DD57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6AC4269-CC31-4321-B461-FF3279E03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A6CAB08-22EC-431F-94C7-5D09344D0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5B315D-AE15-4797-BE44-C73B8C24A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9394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1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6065"/>
                    </a14:imgEffect>
                    <a14:imgEffect>
                      <a14:saturation sat="115000"/>
                    </a14:imgEffect>
                  </a14:imgLayer>
                </a14:imgProps>
              </a:ext>
            </a:extLst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5EB027-6307-4CEE-9C22-DF13C2286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9A5D6E6-B6F9-47F5-A03B-78D33BDA5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C8F5FB-4031-47B4-9C11-6936F265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5F0A1-459B-4B5D-AC84-5058025CAC91}" type="datetimeFigureOut">
              <a:rPr lang="ru-RU" smtClean="0"/>
              <a:t>30.09.2025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2A4046-FE1B-407E-9740-AE41ABE131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0299F5-8414-42AD-893A-DE296851AD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545E9-2EDB-4125-93A7-B7E699DB4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8340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jpg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3.jpg"/><Relationship Id="rId7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1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3.jpg"/><Relationship Id="rId7" Type="http://schemas.openxmlformats.org/officeDocument/2006/relationships/image" Target="../media/image1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g"/><Relationship Id="rId11" Type="http://schemas.openxmlformats.org/officeDocument/2006/relationships/image" Target="../media/image22.jpg"/><Relationship Id="rId5" Type="http://schemas.openxmlformats.org/officeDocument/2006/relationships/image" Target="../media/image16.jpg"/><Relationship Id="rId10" Type="http://schemas.openxmlformats.org/officeDocument/2006/relationships/image" Target="../media/image21.jpg"/><Relationship Id="rId4" Type="http://schemas.openxmlformats.org/officeDocument/2006/relationships/image" Target="../media/image5.jpg"/><Relationship Id="rId9" Type="http://schemas.openxmlformats.org/officeDocument/2006/relationships/image" Target="../media/image2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jpg"/><Relationship Id="rId5" Type="http://schemas.openxmlformats.org/officeDocument/2006/relationships/image" Target="../media/image24.jp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g"/><Relationship Id="rId5" Type="http://schemas.openxmlformats.org/officeDocument/2006/relationships/image" Target="../media/image2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236A3F26-CC79-4E8E-BDF7-EE117B978284}"/>
              </a:ext>
            </a:extLst>
          </p:cNvPr>
          <p:cNvCxnSpPr>
            <a:cxnSpLocks/>
          </p:cNvCxnSpPr>
          <p:nvPr/>
        </p:nvCxnSpPr>
        <p:spPr>
          <a:xfrm>
            <a:off x="203200" y="6268720"/>
            <a:ext cx="117856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902745" y="841241"/>
            <a:ext cx="10386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«Лабораторный журнал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 </a:t>
            </a:r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команды «НППК»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4BBAAD7-7329-4F9F-8B93-CE2E9B2DD7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5825881"/>
            <a:ext cx="6552602" cy="9160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60110F-B1C4-429D-8B53-3E586D1DDCC3}"/>
              </a:ext>
            </a:extLst>
          </p:cNvPr>
          <p:cNvSpPr txBox="1"/>
          <p:nvPr/>
        </p:nvSpPr>
        <p:spPr>
          <a:xfrm>
            <a:off x="2244762" y="1762331"/>
            <a:ext cx="77024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rgbClr val="C10552"/>
                </a:solidFill>
                <a:latin typeface="Bahnschrift Condensed" panose="020B0502040204020203" pitchFamily="34" charset="0"/>
              </a:rPr>
              <a:t>Задача №10. Система определения координат объектов по фотографиям, анализ фотоматериалов и метаданных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BBFF553-F696-4558-9E12-C6C2A12DB2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2824493"/>
            <a:ext cx="1693091" cy="169309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E9BADA9-FF41-4BD1-A02B-3AF94796672A}"/>
              </a:ext>
            </a:extLst>
          </p:cNvPr>
          <p:cNvSpPr txBox="1"/>
          <p:nvPr/>
        </p:nvSpPr>
        <p:spPr>
          <a:xfrm>
            <a:off x="2261201" y="4625639"/>
            <a:ext cx="22236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latin typeface="Bahnschrift Condensed" panose="020B0502040204020203" pitchFamily="34" charset="0"/>
              </a:rPr>
              <a:t>Жданов Александр</a:t>
            </a:r>
          </a:p>
          <a:p>
            <a:pPr algn="ctr"/>
            <a:r>
              <a:rPr lang="ru-RU" dirty="0">
                <a:latin typeface="Bahnschrift Condensed" panose="020B0502040204020203" pitchFamily="34" charset="0"/>
              </a:rPr>
              <a:t>Капитан</a:t>
            </a:r>
            <a:endParaRPr lang="en-US" dirty="0">
              <a:latin typeface="Bahnschrift Condensed" panose="020B0502040204020203" pitchFamily="34" charset="0"/>
            </a:endParaRPr>
          </a:p>
          <a:p>
            <a:pPr algn="ctr"/>
            <a:r>
              <a:rPr lang="en-US" dirty="0">
                <a:latin typeface="Bahnschrift Condensed" panose="020B0502040204020203" pitchFamily="34" charset="0"/>
              </a:rPr>
              <a:t>https://vk.com/legenda_lol</a:t>
            </a:r>
            <a:endParaRPr lang="ru-RU" dirty="0">
              <a:latin typeface="Bahnschrift Condensed" panose="020B0502040204020203" pitchFamily="34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98F3DF81-BC75-4E3A-85F7-7753FD4F4F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711" y="2824493"/>
            <a:ext cx="1693091" cy="169309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4533035-BB79-4480-8C25-C1EF7066E6D4}"/>
              </a:ext>
            </a:extLst>
          </p:cNvPr>
          <p:cNvSpPr txBox="1"/>
          <p:nvPr/>
        </p:nvSpPr>
        <p:spPr>
          <a:xfrm>
            <a:off x="4930463" y="4597759"/>
            <a:ext cx="20152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latin typeface="Bahnschrift Condensed" panose="020B0502040204020203" pitchFamily="34" charset="0"/>
              </a:rPr>
              <a:t>Якушенко Дмитрий</a:t>
            </a:r>
          </a:p>
          <a:p>
            <a:pPr algn="ctr"/>
            <a:r>
              <a:rPr lang="en-US" dirty="0">
                <a:latin typeface="Bahnschrift Condensed" panose="020B0502040204020203" pitchFamily="34" charset="0"/>
              </a:rPr>
              <a:t>DS&amp;ML, backend</a:t>
            </a:r>
          </a:p>
          <a:p>
            <a:pPr algn="ctr"/>
            <a:r>
              <a:rPr lang="en-US" dirty="0">
                <a:latin typeface="Bahnschrift Condensed" panose="020B0502040204020203" pitchFamily="34" charset="0"/>
              </a:rPr>
              <a:t>https://vk.com/namel42</a:t>
            </a:r>
            <a:endParaRPr lang="ru-RU" dirty="0">
              <a:latin typeface="Bahnschrift Condensed" panose="020B0502040204020203" pitchFamily="34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A2EACFE-E51D-463B-B8C9-41F29B149D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89255" y="2826669"/>
            <a:ext cx="1725318" cy="16887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9A93D46-B5D5-4851-A62D-0C1E31D2E903}"/>
              </a:ext>
            </a:extLst>
          </p:cNvPr>
          <p:cNvSpPr txBox="1"/>
          <p:nvPr/>
        </p:nvSpPr>
        <p:spPr>
          <a:xfrm>
            <a:off x="7499278" y="4597759"/>
            <a:ext cx="20152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latin typeface="Bahnschrift Condensed" panose="020B0502040204020203" pitchFamily="34" charset="0"/>
              </a:rPr>
              <a:t>Макаркина Александра</a:t>
            </a:r>
          </a:p>
          <a:p>
            <a:pPr algn="ctr"/>
            <a:r>
              <a:rPr lang="en-US" dirty="0">
                <a:latin typeface="Bahnschrift Condensed" panose="020B0502040204020203" pitchFamily="34" charset="0"/>
              </a:rPr>
              <a:t>Python</a:t>
            </a:r>
          </a:p>
          <a:p>
            <a:pPr algn="ctr"/>
            <a:r>
              <a:rPr lang="en-US" dirty="0">
                <a:latin typeface="Bahnschrift Condensed" panose="020B0502040204020203" pitchFamily="34" charset="0"/>
              </a:rPr>
              <a:t>https://vk.com/olekek</a:t>
            </a:r>
            <a:endParaRPr lang="ru-RU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581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2526498" y="802823"/>
            <a:ext cx="68786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Модуль 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0500 – K-Means</a:t>
            </a:r>
            <a:endParaRPr lang="ru-RU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A51289D-CA99-4587-A88C-81294534DE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4054" y="1648582"/>
            <a:ext cx="6062713" cy="4828124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C4A23A3-7498-4900-BF6B-4DE4C2A990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010" y="1982295"/>
            <a:ext cx="3520065" cy="269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354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902746" y="687375"/>
            <a:ext cx="10386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Модуль 100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00-RAG </a:t>
            </a:r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для </a:t>
            </a:r>
            <a:r>
              <a:rPr lang="ru-RU" sz="5400" dirty="0" err="1">
                <a:solidFill>
                  <a:srgbClr val="301053"/>
                </a:solidFill>
                <a:latin typeface="Bahnschrift Condensed" panose="020B0502040204020203" pitchFamily="34" charset="0"/>
              </a:rPr>
              <a:t>ансамблирования</a:t>
            </a:r>
            <a:endParaRPr lang="ru-RU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979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2526498" y="802823"/>
            <a:ext cx="68786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Перспективы развития</a:t>
            </a:r>
            <a:endParaRPr lang="ru-RU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9CE387-FD9E-443E-B0D8-AA84E9E0A2DE}"/>
              </a:ext>
            </a:extLst>
          </p:cNvPr>
          <p:cNvSpPr txBox="1"/>
          <p:nvPr/>
        </p:nvSpPr>
        <p:spPr>
          <a:xfrm>
            <a:off x="862814" y="1848255"/>
            <a:ext cx="923478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ru-RU" sz="20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Увеличение числа используемых источников: соцсети, блоги, ТМ-каналы, официальные сайты местных органов самоуправления и т.д.;</a:t>
            </a:r>
          </a:p>
          <a:p>
            <a:pPr marL="742950" indent="-742950">
              <a:buAutoNum type="arabicPeriod"/>
            </a:pPr>
            <a:r>
              <a:rPr lang="ru-RU" sz="20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Использование новых моделей для </a:t>
            </a:r>
            <a:r>
              <a:rPr lang="en-US" sz="2000" dirty="0" err="1">
                <a:solidFill>
                  <a:srgbClr val="301053"/>
                </a:solidFill>
                <a:latin typeface="Bahnschrift Condensed" panose="020B0502040204020203" pitchFamily="34" charset="0"/>
              </a:rPr>
              <a:t>GeoOSINT</a:t>
            </a:r>
            <a:r>
              <a:rPr lang="en-US" sz="20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 </a:t>
            </a:r>
            <a:r>
              <a:rPr lang="ru-RU" sz="20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с нашим </a:t>
            </a:r>
            <a:r>
              <a:rPr lang="ru-RU" sz="2000" dirty="0" err="1">
                <a:solidFill>
                  <a:srgbClr val="301053"/>
                </a:solidFill>
                <a:latin typeface="Bahnschrift Condensed" panose="020B0502040204020203" pitchFamily="34" charset="0"/>
              </a:rPr>
              <a:t>ансамблированием</a:t>
            </a:r>
            <a:r>
              <a:rPr lang="en-US" sz="20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;</a:t>
            </a:r>
            <a:r>
              <a:rPr lang="ru-RU" sz="20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 </a:t>
            </a:r>
          </a:p>
          <a:p>
            <a:pPr marL="742950" indent="-742950">
              <a:buAutoNum type="arabicPeriod"/>
            </a:pPr>
            <a:r>
              <a:rPr lang="ru-RU" sz="2000" dirty="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Новые детектируемые ситуации: </a:t>
            </a:r>
          </a:p>
          <a:p>
            <a:r>
              <a:rPr lang="ru-RU" sz="2000" dirty="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     3.1 определение мест обитания животных и растений, занесенных в Красную книгу (частично реализовано); </a:t>
            </a:r>
          </a:p>
          <a:p>
            <a:r>
              <a:rPr lang="ru-RU" sz="2000" dirty="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     3.2 отслеживание распространения инвазивных видов (борщевик, клещевина, амурский бычок) (частично реализовано); </a:t>
            </a:r>
          </a:p>
          <a:p>
            <a:r>
              <a:rPr lang="ru-RU" sz="2000" dirty="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     3.3 несанкционированные скопления мусора; </a:t>
            </a:r>
          </a:p>
          <a:p>
            <a:r>
              <a:rPr lang="ru-RU" sz="2000" dirty="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     3.4 ямы на дорогах;</a:t>
            </a:r>
          </a:p>
          <a:p>
            <a:r>
              <a:rPr lang="ru-RU" sz="2000" dirty="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     3.5 санитарные деревья и кустарники (реализовано);</a:t>
            </a:r>
          </a:p>
          <a:p>
            <a:r>
              <a:rPr lang="ru-RU" sz="2000" dirty="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     </a:t>
            </a:r>
            <a:r>
              <a:rPr lang="ru-RU" sz="200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3.6 оценка </a:t>
            </a:r>
            <a:r>
              <a:rPr lang="ru-RU" sz="2000" dirty="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состояния растения: размеры, </a:t>
            </a:r>
            <a:r>
              <a:rPr lang="ru-RU" sz="2000" dirty="0" err="1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озелененность</a:t>
            </a:r>
            <a:r>
              <a:rPr lang="ru-RU" sz="2000" dirty="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, болезни и вредители;</a:t>
            </a:r>
          </a:p>
          <a:p>
            <a:r>
              <a:rPr lang="ru-RU" sz="2000" dirty="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     3.7 поиск видов - </a:t>
            </a:r>
            <a:r>
              <a:rPr lang="ru-RU" sz="2000" dirty="0" err="1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полемохоров</a:t>
            </a:r>
            <a:r>
              <a:rPr lang="ru-RU" sz="2000" dirty="0">
                <a:ln w="0"/>
                <a:solidFill>
                  <a:srgbClr val="30105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: растений, проникших на территорию в результате военных действий.  Они были занесены  в Среднюю Россию во время Великой Отечественной Войны;</a:t>
            </a:r>
          </a:p>
          <a:p>
            <a:endParaRPr lang="ru-RU" sz="2400" dirty="0">
              <a:ln w="0"/>
              <a:solidFill>
                <a:srgbClr val="301053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ahnschrift Condensed" panose="020B0502040204020203" pitchFamily="34" charset="0"/>
            </a:endParaRPr>
          </a:p>
          <a:p>
            <a:r>
              <a:rPr lang="ru-RU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018127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1321405" y="2604308"/>
            <a:ext cx="103865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88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Спасибо за внимание</a:t>
            </a:r>
            <a:endParaRPr lang="ru-RU" sz="8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03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956292" y="533774"/>
            <a:ext cx="10386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Архитектура проекта*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29F3D8E-9A5B-413C-88BA-157D82B127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063" y="3659127"/>
            <a:ext cx="2825392" cy="18718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048E99-872B-4FEB-A435-A77671882B2A}"/>
              </a:ext>
            </a:extLst>
          </p:cNvPr>
          <p:cNvSpPr txBox="1"/>
          <p:nvPr/>
        </p:nvSpPr>
        <p:spPr>
          <a:xfrm>
            <a:off x="2727043" y="5530949"/>
            <a:ext cx="27382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Центральный сервер с </a:t>
            </a:r>
            <a:r>
              <a:rPr lang="en-US" dirty="0">
                <a:solidFill>
                  <a:srgbClr val="301053"/>
                </a:solidFill>
                <a:latin typeface="Bahnschrift Condensed" panose="020B0502040204020203" pitchFamily="34" charset="0"/>
              </a:rPr>
              <a:t>GPU</a:t>
            </a:r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, </a:t>
            </a:r>
          </a:p>
          <a:p>
            <a:pPr algn="ctr"/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файловое хранилище, сервер БД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6832098-D232-48F3-9549-249857F7E1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144" y="920100"/>
            <a:ext cx="2104906" cy="210490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F997F45-934D-43AA-B0F0-3BE0B3E8C94D}"/>
              </a:ext>
            </a:extLst>
          </p:cNvPr>
          <p:cNvSpPr txBox="1"/>
          <p:nvPr/>
        </p:nvSpPr>
        <p:spPr>
          <a:xfrm>
            <a:off x="203200" y="2694964"/>
            <a:ext cx="24945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Источники данных: </a:t>
            </a:r>
          </a:p>
          <a:p>
            <a:pPr algn="ctr"/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социальные сети, блоги, </a:t>
            </a:r>
          </a:p>
          <a:p>
            <a:pPr algn="ctr"/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официальные сайты органов </a:t>
            </a:r>
          </a:p>
          <a:p>
            <a:pPr algn="ctr"/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местного самоуправления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BE81CAEB-982F-466A-AD5D-149836A91419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2697793" y="2694964"/>
            <a:ext cx="1460966" cy="964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Прямоугольник: скругленные углы 28">
            <a:extLst>
              <a:ext uri="{FF2B5EF4-FFF2-40B4-BE49-F238E27FC236}">
                <a16:creationId xmlns:a16="http://schemas.microsoft.com/office/drawing/2014/main" id="{3FF2D443-1A55-44D9-B1D3-FD4E94C62977}"/>
              </a:ext>
            </a:extLst>
          </p:cNvPr>
          <p:cNvSpPr/>
          <p:nvPr/>
        </p:nvSpPr>
        <p:spPr>
          <a:xfrm>
            <a:off x="3977673" y="2555135"/>
            <a:ext cx="1579580" cy="49901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01</a:t>
            </a:r>
            <a:r>
              <a:rPr lang="ru-RU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00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-</a:t>
            </a:r>
            <a:r>
              <a:rPr lang="en-US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GeoGuessr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</a:t>
            </a:r>
            <a:endParaRPr lang="ru-RU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Прямоугольник: скругленные углы 29">
            <a:extLst>
              <a:ext uri="{FF2B5EF4-FFF2-40B4-BE49-F238E27FC236}">
                <a16:creationId xmlns:a16="http://schemas.microsoft.com/office/drawing/2014/main" id="{F674A215-F25C-43A8-B322-57B778C895A9}"/>
              </a:ext>
            </a:extLst>
          </p:cNvPr>
          <p:cNvSpPr/>
          <p:nvPr/>
        </p:nvSpPr>
        <p:spPr>
          <a:xfrm>
            <a:off x="7912872" y="2510900"/>
            <a:ext cx="1695206" cy="49901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03</a:t>
            </a:r>
            <a:r>
              <a:rPr lang="ru-RU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00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-</a:t>
            </a:r>
            <a:r>
              <a:rPr lang="en-US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YandexMap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</a:t>
            </a:r>
            <a:endParaRPr lang="ru-RU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1" name="Прямоугольник: скругленные углы 30">
            <a:extLst>
              <a:ext uri="{FF2B5EF4-FFF2-40B4-BE49-F238E27FC236}">
                <a16:creationId xmlns:a16="http://schemas.microsoft.com/office/drawing/2014/main" id="{71E99FAA-152B-469B-BFDF-E2F494999B3A}"/>
              </a:ext>
            </a:extLst>
          </p:cNvPr>
          <p:cNvSpPr/>
          <p:nvPr/>
        </p:nvSpPr>
        <p:spPr>
          <a:xfrm>
            <a:off x="5681110" y="2537940"/>
            <a:ext cx="1579580" cy="49901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04</a:t>
            </a:r>
            <a:r>
              <a:rPr lang="ru-RU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00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-</a:t>
            </a:r>
            <a:r>
              <a:rPr lang="en-US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Cosin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 </a:t>
            </a:r>
            <a:r>
              <a:rPr lang="en-US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ViT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</a:t>
            </a:r>
            <a:endParaRPr lang="ru-RU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2" name="Прямоугольник: скругленные углы 31">
            <a:extLst>
              <a:ext uri="{FF2B5EF4-FFF2-40B4-BE49-F238E27FC236}">
                <a16:creationId xmlns:a16="http://schemas.microsoft.com/office/drawing/2014/main" id="{A4AF2044-A553-45CC-8CBE-F717174F6C46}"/>
              </a:ext>
            </a:extLst>
          </p:cNvPr>
          <p:cNvSpPr/>
          <p:nvPr/>
        </p:nvSpPr>
        <p:spPr>
          <a:xfrm>
            <a:off x="9800733" y="2513782"/>
            <a:ext cx="1579580" cy="49901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0</a:t>
            </a:r>
            <a:r>
              <a:rPr lang="ru-RU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500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-Gemma</a:t>
            </a:r>
            <a:r>
              <a:rPr lang="ru-RU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 3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</a:t>
            </a:r>
            <a:endParaRPr lang="ru-RU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75E67AD1-EB1F-488E-924E-380E61FD7ABF}"/>
              </a:ext>
            </a:extLst>
          </p:cNvPr>
          <p:cNvCxnSpPr>
            <a:cxnSpLocks/>
            <a:stCxn id="29" idx="2"/>
            <a:endCxn id="4" idx="0"/>
          </p:cNvCxnSpPr>
          <p:nvPr/>
        </p:nvCxnSpPr>
        <p:spPr>
          <a:xfrm flipH="1">
            <a:off x="4158759" y="3054148"/>
            <a:ext cx="608704" cy="604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35">
            <a:extLst>
              <a:ext uri="{FF2B5EF4-FFF2-40B4-BE49-F238E27FC236}">
                <a16:creationId xmlns:a16="http://schemas.microsoft.com/office/drawing/2014/main" id="{AD53D348-1CFB-47C3-8C5D-9B8BB4735E34}"/>
              </a:ext>
            </a:extLst>
          </p:cNvPr>
          <p:cNvCxnSpPr>
            <a:cxnSpLocks/>
            <a:stCxn id="31" idx="2"/>
            <a:endCxn id="4" idx="0"/>
          </p:cNvCxnSpPr>
          <p:nvPr/>
        </p:nvCxnSpPr>
        <p:spPr>
          <a:xfrm flipH="1">
            <a:off x="4158759" y="3036953"/>
            <a:ext cx="2312141" cy="622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1A04A3C0-579B-4039-9B59-21D6DB075144}"/>
              </a:ext>
            </a:extLst>
          </p:cNvPr>
          <p:cNvCxnSpPr>
            <a:cxnSpLocks/>
            <a:endCxn id="4" idx="3"/>
          </p:cNvCxnSpPr>
          <p:nvPr/>
        </p:nvCxnSpPr>
        <p:spPr>
          <a:xfrm flipH="1">
            <a:off x="5571455" y="2997758"/>
            <a:ext cx="3015856" cy="1597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 стрелкой 40">
            <a:extLst>
              <a:ext uri="{FF2B5EF4-FFF2-40B4-BE49-F238E27FC236}">
                <a16:creationId xmlns:a16="http://schemas.microsoft.com/office/drawing/2014/main" id="{3A29394D-86E4-4BB7-A805-163E38E2EEE4}"/>
              </a:ext>
            </a:extLst>
          </p:cNvPr>
          <p:cNvCxnSpPr>
            <a:cxnSpLocks/>
            <a:stCxn id="32" idx="2"/>
            <a:endCxn id="4" idx="3"/>
          </p:cNvCxnSpPr>
          <p:nvPr/>
        </p:nvCxnSpPr>
        <p:spPr>
          <a:xfrm flipH="1">
            <a:off x="5571455" y="3012795"/>
            <a:ext cx="5019068" cy="15822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3E325447-E5BA-420C-A1DA-12BCB2BBAA35}"/>
              </a:ext>
            </a:extLst>
          </p:cNvPr>
          <p:cNvSpPr txBox="1"/>
          <p:nvPr/>
        </p:nvSpPr>
        <p:spPr>
          <a:xfrm>
            <a:off x="6485102" y="3089738"/>
            <a:ext cx="1837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Программные модули</a:t>
            </a:r>
          </a:p>
        </p:txBody>
      </p:sp>
      <p:sp>
        <p:nvSpPr>
          <p:cNvPr id="47" name="Правая фигурная скобка 46">
            <a:extLst>
              <a:ext uri="{FF2B5EF4-FFF2-40B4-BE49-F238E27FC236}">
                <a16:creationId xmlns:a16="http://schemas.microsoft.com/office/drawing/2014/main" id="{4FB92E05-A3B3-4A69-8B5E-E1ACC57FA558}"/>
              </a:ext>
            </a:extLst>
          </p:cNvPr>
          <p:cNvSpPr/>
          <p:nvPr/>
        </p:nvSpPr>
        <p:spPr>
          <a:xfrm rot="16200000">
            <a:off x="7600329" y="-718483"/>
            <a:ext cx="373194" cy="598125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6" name="Прямоугольник: скругленные углы 55">
            <a:extLst>
              <a:ext uri="{FF2B5EF4-FFF2-40B4-BE49-F238E27FC236}">
                <a16:creationId xmlns:a16="http://schemas.microsoft.com/office/drawing/2014/main" id="{33F6AB1A-DF6C-4501-8D34-9F37453F8232}"/>
              </a:ext>
            </a:extLst>
          </p:cNvPr>
          <p:cNvSpPr/>
          <p:nvPr/>
        </p:nvSpPr>
        <p:spPr>
          <a:xfrm>
            <a:off x="7260690" y="1566530"/>
            <a:ext cx="1579580" cy="49901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0</a:t>
            </a:r>
            <a:r>
              <a:rPr lang="ru-RU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6</a:t>
            </a:r>
            <a:r>
              <a:rPr lang="en-US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00</a:t>
            </a:r>
            <a:r>
              <a:rPr lang="ru-RU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 – 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K</a:t>
            </a:r>
            <a:r>
              <a:rPr lang="ru-RU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-</a:t>
            </a:r>
            <a:r>
              <a:rPr lang="en-US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Means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</a:t>
            </a:r>
            <a:endParaRPr lang="ru-RU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9" name="Прямоугольник: скругленные углы 58">
            <a:extLst>
              <a:ext uri="{FF2B5EF4-FFF2-40B4-BE49-F238E27FC236}">
                <a16:creationId xmlns:a16="http://schemas.microsoft.com/office/drawing/2014/main" id="{D86E61D2-2C4D-4E31-80AF-44A5A817DCE2}"/>
              </a:ext>
            </a:extLst>
          </p:cNvPr>
          <p:cNvSpPr/>
          <p:nvPr/>
        </p:nvSpPr>
        <p:spPr>
          <a:xfrm>
            <a:off x="9709674" y="3396280"/>
            <a:ext cx="1579580" cy="49901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06</a:t>
            </a:r>
            <a:r>
              <a:rPr lang="ru-RU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50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Condensed" panose="020B0502040204020203" pitchFamily="34" charset="0"/>
              </a:rPr>
              <a:t>-NER</a:t>
            </a:r>
            <a:endParaRPr lang="ru-RU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DD53CB17-4EE7-4B81-AF27-65D3701025BF}"/>
              </a:ext>
            </a:extLst>
          </p:cNvPr>
          <p:cNvCxnSpPr>
            <a:stCxn id="4" idx="3"/>
            <a:endCxn id="59" idx="1"/>
          </p:cNvCxnSpPr>
          <p:nvPr/>
        </p:nvCxnSpPr>
        <p:spPr>
          <a:xfrm flipV="1">
            <a:off x="5571455" y="3645787"/>
            <a:ext cx="4138219" cy="949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 стрелкой 62">
            <a:extLst>
              <a:ext uri="{FF2B5EF4-FFF2-40B4-BE49-F238E27FC236}">
                <a16:creationId xmlns:a16="http://schemas.microsoft.com/office/drawing/2014/main" id="{49187CE9-3924-40FC-B01B-6BF4AB3EAE84}"/>
              </a:ext>
            </a:extLst>
          </p:cNvPr>
          <p:cNvCxnSpPr>
            <a:stCxn id="59" idx="0"/>
            <a:endCxn id="32" idx="2"/>
          </p:cNvCxnSpPr>
          <p:nvPr/>
        </p:nvCxnSpPr>
        <p:spPr>
          <a:xfrm flipV="1">
            <a:off x="10499464" y="3012795"/>
            <a:ext cx="91059" cy="383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Рисунок 64">
            <a:extLst>
              <a:ext uri="{FF2B5EF4-FFF2-40B4-BE49-F238E27FC236}">
                <a16:creationId xmlns:a16="http://schemas.microsoft.com/office/drawing/2014/main" id="{C530F194-C365-403A-A4F1-7340994767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124" y="4269678"/>
            <a:ext cx="2632989" cy="1744355"/>
          </a:xfrm>
          <a:prstGeom prst="rect">
            <a:avLst/>
          </a:prstGeom>
        </p:spPr>
      </p:pic>
      <p:cxnSp>
        <p:nvCxnSpPr>
          <p:cNvPr id="67" name="Прямая со стрелкой 66">
            <a:extLst>
              <a:ext uri="{FF2B5EF4-FFF2-40B4-BE49-F238E27FC236}">
                <a16:creationId xmlns:a16="http://schemas.microsoft.com/office/drawing/2014/main" id="{D4A88B64-A90C-4C39-986A-7F660A2BF3A8}"/>
              </a:ext>
            </a:extLst>
          </p:cNvPr>
          <p:cNvCxnSpPr>
            <a:cxnSpLocks/>
            <a:stCxn id="7" idx="3"/>
            <a:endCxn id="65" idx="1"/>
          </p:cNvCxnSpPr>
          <p:nvPr/>
        </p:nvCxnSpPr>
        <p:spPr>
          <a:xfrm flipV="1">
            <a:off x="8753789" y="5141856"/>
            <a:ext cx="363335" cy="358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2FA4D5D0-2EE7-4EE9-B9E6-37C2B2096DA3}"/>
              </a:ext>
            </a:extLst>
          </p:cNvPr>
          <p:cNvSpPr txBox="1"/>
          <p:nvPr/>
        </p:nvSpPr>
        <p:spPr>
          <a:xfrm>
            <a:off x="6096000" y="5997254"/>
            <a:ext cx="56541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Демонстрационный веб-интерфейс</a:t>
            </a:r>
          </a:p>
          <a:p>
            <a:pPr algn="ctr"/>
            <a:r>
              <a:rPr lang="en-US" dirty="0">
                <a:solidFill>
                  <a:srgbClr val="301053"/>
                </a:solidFill>
                <a:latin typeface="Bahnschrift Condensed" panose="020B0502040204020203" pitchFamily="34" charset="0"/>
              </a:rPr>
              <a:t>http://213.155.192.79:3005/show_pipeline?preview_id=3&amp;show_status=all</a:t>
            </a:r>
            <a:endParaRPr lang="ru-RU" dirty="0">
              <a:solidFill>
                <a:srgbClr val="301053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8688AF-8B7E-493D-8E2C-E7DA79148E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690" y="5002850"/>
            <a:ext cx="1493099" cy="994404"/>
          </a:xfrm>
          <a:prstGeom prst="rect">
            <a:avLst/>
          </a:prstGeom>
        </p:spPr>
      </p:pic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E5F71F-4308-4C14-A86B-1E118D4B6E3F}"/>
              </a:ext>
            </a:extLst>
          </p:cNvPr>
          <p:cNvCxnSpPr>
            <a:stCxn id="4" idx="3"/>
            <a:endCxn id="7" idx="1"/>
          </p:cNvCxnSpPr>
          <p:nvPr/>
        </p:nvCxnSpPr>
        <p:spPr>
          <a:xfrm>
            <a:off x="5571455" y="4595038"/>
            <a:ext cx="1689235" cy="9050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1DD1C42-CDBE-4850-A3D6-9C05CDD326FC}"/>
              </a:ext>
            </a:extLst>
          </p:cNvPr>
          <p:cNvSpPr txBox="1"/>
          <p:nvPr/>
        </p:nvSpPr>
        <p:spPr>
          <a:xfrm>
            <a:off x="-234379" y="6305031"/>
            <a:ext cx="5245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*Все используемые модели локальные. ОС «Альт Образование»</a:t>
            </a:r>
          </a:p>
        </p:txBody>
      </p:sp>
    </p:spTree>
    <p:extLst>
      <p:ext uri="{BB962C8B-B14F-4D97-AF65-F5344CB8AC3E}">
        <p14:creationId xmlns:p14="http://schemas.microsoft.com/office/powerpoint/2010/main" val="3733807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-188505" y="698210"/>
            <a:ext cx="10386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Модуль 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0100-GeoGuessrr</a:t>
            </a:r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 </a:t>
            </a:r>
            <a:endParaRPr lang="ru-RU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7AF68D77-ACA8-4991-B974-B599078B37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347" y="1622449"/>
            <a:ext cx="5803694" cy="434804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8C593AA6-2091-4C7A-A0F6-445F645AAD9F}"/>
              </a:ext>
            </a:extLst>
          </p:cNvPr>
          <p:cNvSpPr txBox="1"/>
          <p:nvPr/>
        </p:nvSpPr>
        <p:spPr>
          <a:xfrm>
            <a:off x="7319069" y="1806888"/>
            <a:ext cx="912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Класс №1</a:t>
            </a:r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904F5BA8-22EE-4BF6-AF6A-20E08BFE388B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6379285" y="1991554"/>
            <a:ext cx="939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081C7CB-7403-4E43-B815-A90FD493BD72}"/>
              </a:ext>
            </a:extLst>
          </p:cNvPr>
          <p:cNvSpPr txBox="1"/>
          <p:nvPr/>
        </p:nvSpPr>
        <p:spPr>
          <a:xfrm>
            <a:off x="7319069" y="2554524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Класс №124</a:t>
            </a:r>
          </a:p>
        </p:txBody>
      </p:sp>
      <p:cxnSp>
        <p:nvCxnSpPr>
          <p:cNvPr id="38" name="Прямая со стрелкой 37">
            <a:extLst>
              <a:ext uri="{FF2B5EF4-FFF2-40B4-BE49-F238E27FC236}">
                <a16:creationId xmlns:a16="http://schemas.microsoft.com/office/drawing/2014/main" id="{0C1640E5-6346-47CE-8206-58DC8DA74887}"/>
              </a:ext>
            </a:extLst>
          </p:cNvPr>
          <p:cNvCxnSpPr>
            <a:cxnSpLocks/>
          </p:cNvCxnSpPr>
          <p:nvPr/>
        </p:nvCxnSpPr>
        <p:spPr>
          <a:xfrm>
            <a:off x="6379285" y="2739190"/>
            <a:ext cx="954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 стрелкой 39">
            <a:extLst>
              <a:ext uri="{FF2B5EF4-FFF2-40B4-BE49-F238E27FC236}">
                <a16:creationId xmlns:a16="http://schemas.microsoft.com/office/drawing/2014/main" id="{34CF6A62-6DD5-4DE8-8762-8538DC4E8C30}"/>
              </a:ext>
            </a:extLst>
          </p:cNvPr>
          <p:cNvCxnSpPr>
            <a:cxnSpLocks/>
          </p:cNvCxnSpPr>
          <p:nvPr/>
        </p:nvCxnSpPr>
        <p:spPr>
          <a:xfrm>
            <a:off x="6379285" y="3429000"/>
            <a:ext cx="954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FE1AF85-7179-459B-A1D2-6B01D748F3FD}"/>
              </a:ext>
            </a:extLst>
          </p:cNvPr>
          <p:cNvSpPr txBox="1"/>
          <p:nvPr/>
        </p:nvSpPr>
        <p:spPr>
          <a:xfrm>
            <a:off x="7303660" y="3244334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Класс №248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BA06D4-EAA7-405B-B7C5-7A58BD0EE3DB}"/>
              </a:ext>
            </a:extLst>
          </p:cNvPr>
          <p:cNvSpPr txBox="1"/>
          <p:nvPr/>
        </p:nvSpPr>
        <p:spPr>
          <a:xfrm>
            <a:off x="8524623" y="1703876"/>
            <a:ext cx="3464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Модуль </a:t>
            </a:r>
            <a:r>
              <a:rPr lang="en-US" sz="36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01</a:t>
            </a:r>
            <a:r>
              <a:rPr lang="ru-RU" sz="36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5</a:t>
            </a:r>
            <a:r>
              <a:rPr lang="en-US" sz="36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0-GeoBad</a:t>
            </a:r>
            <a:r>
              <a:rPr lang="ru-RU" sz="36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 </a:t>
            </a:r>
            <a:endParaRPr lang="ru-RU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8C01C10-C4F0-4F72-B019-8AEAC944763C}"/>
              </a:ext>
            </a:extLst>
          </p:cNvPr>
          <p:cNvSpPr txBox="1"/>
          <p:nvPr/>
        </p:nvSpPr>
        <p:spPr>
          <a:xfrm>
            <a:off x="481677" y="6106305"/>
            <a:ext cx="766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301053"/>
                </a:solidFill>
                <a:latin typeface="Bahnschrift Condensed" panose="020B0502040204020203" pitchFamily="34" charset="0"/>
              </a:rPr>
              <a:t>Epoch 100 | Train Acc: 91.665306 | Train Loss: 0.584837 | Valid Acc: 38.019482 | Valid Loss: 4.260039</a:t>
            </a:r>
            <a:endParaRPr lang="ru-RU" dirty="0">
              <a:solidFill>
                <a:srgbClr val="301053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32AA7A-1C98-4912-8162-113A08B07F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826" y="2622572"/>
            <a:ext cx="1872011" cy="2496015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7E29A2C-D4E1-48EB-8324-C171BEFDD7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365" y="3429000"/>
            <a:ext cx="1718673" cy="3059668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2060113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902746" y="687375"/>
            <a:ext cx="10386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Модуль 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0400-Cosin </a:t>
            </a:r>
            <a:r>
              <a:rPr lang="en-US" sz="5400" dirty="0" err="1">
                <a:solidFill>
                  <a:srgbClr val="301053"/>
                </a:solidFill>
                <a:latin typeface="Bahnschrift Condensed" panose="020B0502040204020203" pitchFamily="34" charset="0"/>
              </a:rPr>
              <a:t>ViT</a:t>
            </a:r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 </a:t>
            </a:r>
            <a:endParaRPr lang="ru-RU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8C593AA6-2091-4C7A-A0F6-445F645AAD9F}"/>
              </a:ext>
            </a:extLst>
          </p:cNvPr>
          <p:cNvSpPr txBox="1"/>
          <p:nvPr/>
        </p:nvSpPr>
        <p:spPr>
          <a:xfrm>
            <a:off x="380407" y="3429000"/>
            <a:ext cx="5466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301053"/>
                </a:solidFill>
                <a:latin typeface="Bahnschrift Condensed" panose="020B0502040204020203" pitchFamily="34" charset="0"/>
              </a:rPr>
              <a:t>http://213.155.192.79:3005/show_pipeline?preview_id=58&amp;img_geo_1=4</a:t>
            </a:r>
            <a:endParaRPr lang="ru-RU" dirty="0">
              <a:solidFill>
                <a:srgbClr val="301053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3D27934-A3BD-433A-9A17-2960A4DCA4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14" y="1617359"/>
            <a:ext cx="1723884" cy="1686712"/>
          </a:xfrm>
          <a:prstGeom prst="rect">
            <a:avLst/>
          </a:prstGeom>
        </p:spPr>
      </p:pic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044363E2-71C8-4551-8236-318E3955439F}"/>
              </a:ext>
            </a:extLst>
          </p:cNvPr>
          <p:cNvSpPr/>
          <p:nvPr/>
        </p:nvSpPr>
        <p:spPr>
          <a:xfrm>
            <a:off x="2759247" y="2218399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4D22EDC-C498-4735-AFA8-B8532F4183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189" y="1603989"/>
            <a:ext cx="2375369" cy="16867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92ECFBB-F126-4B35-B46D-3FE131F07FFA}"/>
              </a:ext>
            </a:extLst>
          </p:cNvPr>
          <p:cNvSpPr txBox="1"/>
          <p:nvPr/>
        </p:nvSpPr>
        <p:spPr>
          <a:xfrm>
            <a:off x="6411558" y="2167116"/>
            <a:ext cx="50526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dirty="0">
                <a:solidFill>
                  <a:srgbClr val="C10552"/>
                </a:solidFill>
              </a:rPr>
              <a:t>,</a:t>
            </a:r>
            <a:endParaRPr lang="ru-RU" sz="10000" dirty="0">
              <a:solidFill>
                <a:srgbClr val="C10552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912FDE8-BF3D-41AA-BD73-7FB4813143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619" y="1618877"/>
            <a:ext cx="2198653" cy="165744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B66E7FB-0D4F-41B0-99AE-F9764649D7D9}"/>
              </a:ext>
            </a:extLst>
          </p:cNvPr>
          <p:cNvSpPr txBox="1"/>
          <p:nvPr/>
        </p:nvSpPr>
        <p:spPr>
          <a:xfrm>
            <a:off x="9115175" y="2167116"/>
            <a:ext cx="50526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dirty="0">
                <a:solidFill>
                  <a:srgbClr val="C10552"/>
                </a:solidFill>
              </a:rPr>
              <a:t>,</a:t>
            </a:r>
            <a:endParaRPr lang="ru-RU" sz="10000" dirty="0">
              <a:solidFill>
                <a:srgbClr val="C10552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BE8D43A-5A78-4DAC-A24F-8C15F035F3E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8724" y="1609681"/>
            <a:ext cx="2119274" cy="168102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A962772-B328-479E-B14B-C82950CACE5D}"/>
              </a:ext>
            </a:extLst>
          </p:cNvPr>
          <p:cNvSpPr txBox="1"/>
          <p:nvPr/>
        </p:nvSpPr>
        <p:spPr>
          <a:xfrm>
            <a:off x="381182" y="6170625"/>
            <a:ext cx="5368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301053"/>
                </a:solidFill>
                <a:latin typeface="Bahnschrift Condensed" panose="020B0502040204020203" pitchFamily="34" charset="0"/>
              </a:rPr>
              <a:t>http://213.155.192.79:3005/show_pipeline?preview_id=3&amp;img_geo_1=4</a:t>
            </a:r>
            <a:endParaRPr lang="ru-RU" dirty="0">
              <a:solidFill>
                <a:srgbClr val="301053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C77B368F-AE75-4010-A26A-A7FF8647C1E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924" y="4152452"/>
            <a:ext cx="2929003" cy="1938422"/>
          </a:xfrm>
          <a:prstGeom prst="rect">
            <a:avLst/>
          </a:prstGeom>
        </p:spPr>
      </p:pic>
      <p:sp>
        <p:nvSpPr>
          <p:cNvPr id="31" name="Стрелка: вправо 30">
            <a:extLst>
              <a:ext uri="{FF2B5EF4-FFF2-40B4-BE49-F238E27FC236}">
                <a16:creationId xmlns:a16="http://schemas.microsoft.com/office/drawing/2014/main" id="{C68D5A15-5A08-435A-871A-9BD607584681}"/>
              </a:ext>
            </a:extLst>
          </p:cNvPr>
          <p:cNvSpPr/>
          <p:nvPr/>
        </p:nvSpPr>
        <p:spPr>
          <a:xfrm>
            <a:off x="3761584" y="510899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3BB256A8-6F7E-4F79-AC37-D45BE43E0EC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649" y="4422306"/>
            <a:ext cx="2198653" cy="166340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9D490-C2E3-4061-A70D-194ADA7E9792}"/>
              </a:ext>
            </a:extLst>
          </p:cNvPr>
          <p:cNvSpPr txBox="1"/>
          <p:nvPr/>
        </p:nvSpPr>
        <p:spPr>
          <a:xfrm>
            <a:off x="7261302" y="4908741"/>
            <a:ext cx="50526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dirty="0">
                <a:solidFill>
                  <a:srgbClr val="C10552"/>
                </a:solidFill>
              </a:rPr>
              <a:t>,</a:t>
            </a:r>
            <a:endParaRPr lang="ru-RU" sz="10000" dirty="0">
              <a:solidFill>
                <a:srgbClr val="C10552"/>
              </a:solidFill>
            </a:endParaRP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7C861C42-E5B1-4C5B-B36D-4BCE1E49236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9255" y="4408680"/>
            <a:ext cx="2368553" cy="163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73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902746" y="687375"/>
            <a:ext cx="10386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Модуль 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</a:t>
            </a:r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8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00-</a:t>
            </a:r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Идентификация домов </a:t>
            </a:r>
            <a:endParaRPr lang="ru-RU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507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902746" y="687375"/>
            <a:ext cx="10386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Модуль 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</a:t>
            </a:r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9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00-</a:t>
            </a:r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Биометрия деревьев</a:t>
            </a:r>
            <a:endParaRPr lang="ru-RU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454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902746" y="687375"/>
            <a:ext cx="103865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Модуль 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0300-YandexMap</a:t>
            </a:r>
          </a:p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 </a:t>
            </a:r>
            <a:endParaRPr lang="ru-RU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FD6FBBA-9904-4868-9B3C-65FCF1AB77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61" y="1704386"/>
            <a:ext cx="6770575" cy="363448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B8097A4-F077-4412-AAC3-E924B4A901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966" y="2852293"/>
            <a:ext cx="7012834" cy="376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142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902746" y="687375"/>
            <a:ext cx="103865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Модуль 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0600-Gemma 3</a:t>
            </a:r>
          </a:p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 </a:t>
            </a:r>
            <a:endParaRPr lang="ru-RU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B8097A4-F077-4412-AAC3-E924B4A901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47" y="1564538"/>
            <a:ext cx="7012834" cy="376452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CC65F61-0C7A-4C50-AF6A-7830D82581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966" y="2689413"/>
            <a:ext cx="7012834" cy="3764528"/>
          </a:xfrm>
          <a:prstGeom prst="rect">
            <a:avLst/>
          </a:prstGeom>
        </p:spPr>
      </p:pic>
      <p:sp>
        <p:nvSpPr>
          <p:cNvPr id="6" name="Стрелка: вправо 5">
            <a:extLst>
              <a:ext uri="{FF2B5EF4-FFF2-40B4-BE49-F238E27FC236}">
                <a16:creationId xmlns:a16="http://schemas.microsoft.com/office/drawing/2014/main" id="{7F42D80E-2E9A-48CF-B495-6E9582FD3925}"/>
              </a:ext>
            </a:extLst>
          </p:cNvPr>
          <p:cNvSpPr/>
          <p:nvPr/>
        </p:nvSpPr>
        <p:spPr>
          <a:xfrm>
            <a:off x="3394037" y="2335907"/>
            <a:ext cx="1839557" cy="1054249"/>
          </a:xfrm>
          <a:prstGeom prst="rightArrow">
            <a:avLst/>
          </a:prstGeom>
          <a:solidFill>
            <a:srgbClr val="C1055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4946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A565CD5C-79CA-4793-9B35-B0325A73BC47}"/>
              </a:ext>
            </a:extLst>
          </p:cNvPr>
          <p:cNvCxnSpPr>
            <a:cxnSpLocks/>
          </p:cNvCxnSpPr>
          <p:nvPr/>
        </p:nvCxnSpPr>
        <p:spPr>
          <a:xfrm>
            <a:off x="203200" y="680720"/>
            <a:ext cx="11785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7C4DD5-476F-41DE-94C0-2884D39F68F7}"/>
              </a:ext>
            </a:extLst>
          </p:cNvPr>
          <p:cNvSpPr txBox="1"/>
          <p:nvPr/>
        </p:nvSpPr>
        <p:spPr>
          <a:xfrm>
            <a:off x="5690795" y="1114795"/>
            <a:ext cx="68786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Модуль </a:t>
            </a:r>
            <a:r>
              <a:rPr lang="en-US" sz="5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0650-NER</a:t>
            </a:r>
            <a:endParaRPr lang="ru-RU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C1F4E-3769-4C31-B7D2-A9DFB7865CC5}"/>
              </a:ext>
            </a:extLst>
          </p:cNvPr>
          <p:cNvSpPr txBox="1"/>
          <p:nvPr/>
        </p:nvSpPr>
        <p:spPr>
          <a:xfrm>
            <a:off x="10530840" y="241179"/>
            <a:ext cx="269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2.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10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.202</a:t>
            </a:r>
            <a:r>
              <a:rPr lang="en-US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5</a:t>
            </a:r>
            <a:r>
              <a:rPr lang="ru-RU" sz="2400" dirty="0">
                <a:solidFill>
                  <a:srgbClr val="002060"/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4948C4-FAB4-4696-AF9E-8D7CA19E7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16085"/>
            <a:ext cx="2184998" cy="5462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C4CFBD3-A5B4-44C0-8871-F7EDAF555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498" y="144273"/>
            <a:ext cx="1787318" cy="52471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AA66C42-2ABC-4140-A59D-4494E5F555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221" y="3721221"/>
            <a:ext cx="10439400" cy="2895600"/>
          </a:xfrm>
          <a:prstGeom prst="rect">
            <a:avLst/>
          </a:prstGeom>
        </p:spPr>
      </p:pic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E53FFC37-963D-4C0A-A602-8D57DB8FD15D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248859" y="3041188"/>
            <a:ext cx="1139339" cy="721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8D5541C-3A63-43B7-901A-26269980A2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516" y="584401"/>
            <a:ext cx="4038600" cy="30099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2B53AC6-35FC-49E7-9915-51854D6D988C}"/>
              </a:ext>
            </a:extLst>
          </p:cNvPr>
          <p:cNvSpPr txBox="1"/>
          <p:nvPr/>
        </p:nvSpPr>
        <p:spPr>
          <a:xfrm>
            <a:off x="652381" y="2733411"/>
            <a:ext cx="11929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Правильный </a:t>
            </a:r>
            <a:r>
              <a:rPr lang="en-US" sz="1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NER</a:t>
            </a:r>
            <a:endParaRPr lang="ru-RU" sz="1400" dirty="0">
              <a:solidFill>
                <a:srgbClr val="301053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EDACB223-3487-4814-A51A-43D233EDFC14}"/>
              </a:ext>
            </a:extLst>
          </p:cNvPr>
          <p:cNvSpPr/>
          <p:nvPr/>
        </p:nvSpPr>
        <p:spPr>
          <a:xfrm>
            <a:off x="5970494" y="4292301"/>
            <a:ext cx="362622" cy="2366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EB465695-78B4-41DA-9FD0-FA1968960BA2}"/>
              </a:ext>
            </a:extLst>
          </p:cNvPr>
          <p:cNvSpPr/>
          <p:nvPr/>
        </p:nvSpPr>
        <p:spPr>
          <a:xfrm>
            <a:off x="2262242" y="5903411"/>
            <a:ext cx="362622" cy="2366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9E164A8B-9E10-4A9B-B1E1-B4FE3E9832AF}"/>
              </a:ext>
            </a:extLst>
          </p:cNvPr>
          <p:cNvCxnSpPr>
            <a:cxnSpLocks/>
          </p:cNvCxnSpPr>
          <p:nvPr/>
        </p:nvCxnSpPr>
        <p:spPr>
          <a:xfrm flipH="1">
            <a:off x="6204921" y="3133850"/>
            <a:ext cx="1922483" cy="1158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BF378D0B-3C38-4A90-82BD-A5EC9C19A493}"/>
              </a:ext>
            </a:extLst>
          </p:cNvPr>
          <p:cNvCxnSpPr>
            <a:cxnSpLocks/>
          </p:cNvCxnSpPr>
          <p:nvPr/>
        </p:nvCxnSpPr>
        <p:spPr>
          <a:xfrm flipH="1">
            <a:off x="2622625" y="3119123"/>
            <a:ext cx="5144396" cy="2784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FB690A9-8B14-4ED0-B250-EA47FB160518}"/>
              </a:ext>
            </a:extLst>
          </p:cNvPr>
          <p:cNvSpPr txBox="1"/>
          <p:nvPr/>
        </p:nvSpPr>
        <p:spPr>
          <a:xfrm>
            <a:off x="7378773" y="2784433"/>
            <a:ext cx="25619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NER</a:t>
            </a:r>
            <a:r>
              <a:rPr lang="ru-RU" sz="1400" dirty="0">
                <a:solidFill>
                  <a:srgbClr val="301053"/>
                </a:solidFill>
                <a:latin typeface="Bahnschrift Condensed" panose="020B0502040204020203" pitchFamily="34" charset="0"/>
              </a:rPr>
              <a:t>, но месту сьемки не соответствует</a:t>
            </a:r>
          </a:p>
        </p:txBody>
      </p:sp>
    </p:spTree>
    <p:extLst>
      <p:ext uri="{BB962C8B-B14F-4D97-AF65-F5344CB8AC3E}">
        <p14:creationId xmlns:p14="http://schemas.microsoft.com/office/powerpoint/2010/main" val="19931928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480</Words>
  <Application>Microsoft Office PowerPoint</Application>
  <PresentationFormat>Широкоэкранный</PresentationFormat>
  <Paragraphs>78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Bahnschrift Condensed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Elizabeth Belchenko</dc:creator>
  <cp:lastModifiedBy>Admin</cp:lastModifiedBy>
  <cp:revision>29</cp:revision>
  <dcterms:created xsi:type="dcterms:W3CDTF">2022-01-21T21:41:39Z</dcterms:created>
  <dcterms:modified xsi:type="dcterms:W3CDTF">2025-09-30T04:10:51Z</dcterms:modified>
</cp:coreProperties>
</file>

<file path=docProps/thumbnail.jpeg>
</file>